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Tahom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STTjuhy4p5p63TpyuDHFe5yFM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F05082-5D27-4C61-99CD-7FC35C635986}">
  <a:tblStyle styleId="{D7F05082-5D27-4C61-99CD-7FC35C63598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ahoma-regular.fntdata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Tahom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Relationship Id="rId7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0.jpg"/><Relationship Id="rId5" Type="http://schemas.openxmlformats.org/officeDocument/2006/relationships/image" Target="../media/image8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022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cs-CZ" sz="3600">
                <a:latin typeface="Calibri"/>
                <a:ea typeface="Calibri"/>
                <a:cs typeface="Calibri"/>
                <a:sym typeface="Calibri"/>
              </a:rPr>
              <a:t>CitEdEV Seminar Meeting</a:t>
            </a:r>
            <a:br>
              <a:rPr lang="cs-CZ" sz="3600">
                <a:latin typeface="Calibri"/>
                <a:ea typeface="Calibri"/>
                <a:cs typeface="Calibri"/>
                <a:sym typeface="Calibri"/>
              </a:rPr>
            </a:br>
            <a:r>
              <a:rPr b="1" lang="cs-CZ" sz="3600">
                <a:latin typeface="Calibri"/>
                <a:ea typeface="Calibri"/>
                <a:cs typeface="Calibri"/>
                <a:sym typeface="Calibri"/>
              </a:rPr>
              <a:t>İstanbul -  9-10 December 2022</a:t>
            </a:r>
            <a:br>
              <a:rPr lang="cs-CZ" sz="18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pic>
        <p:nvPicPr>
          <p:cNvPr descr="metin içeren bir resim&#10;&#10;Açıklama otomatik olarak oluşturuldu"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stanbul | Turecko | MAHALO.cz" id="89" name="Google Shape;8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87267" y="2435290"/>
            <a:ext cx="7808722" cy="4156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ctrTitle"/>
          </p:nvPr>
        </p:nvSpPr>
        <p:spPr>
          <a:xfrm>
            <a:off x="1524000" y="893773"/>
            <a:ext cx="91440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cs-CZ" sz="3400"/>
              <a:t>Programme – Friday, 9th December 2022</a:t>
            </a:r>
            <a:endParaRPr sz="5800"/>
          </a:p>
        </p:txBody>
      </p:sp>
      <p:pic>
        <p:nvPicPr>
          <p:cNvPr descr="metin içeren bir resim&#10;&#10;Açıklama otomatik olarak oluşturuldu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p2"/>
          <p:cNvGraphicFramePr/>
          <p:nvPr/>
        </p:nvGraphicFramePr>
        <p:xfrm>
          <a:off x="1335405" y="1693856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{D7F05082-5D27-4C61-99CD-7FC35C635986}</a:tableStyleId>
              </a:tblPr>
              <a:tblGrid>
                <a:gridCol w="1748200"/>
                <a:gridCol w="3528550"/>
                <a:gridCol w="4019650"/>
              </a:tblGrid>
              <a:tr h="255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Time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Activity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Venue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09:15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Meeting time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In Front of Halı Hotel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35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09:30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Meeting time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In Front of Istanbul University Main Gate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Family Picture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40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sng" cap="none" strike="noStrike"/>
                        <a:t>09:45 – 11:15 </a:t>
                      </a:r>
                      <a:endParaRPr b="1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sng" cap="none" strike="noStrike"/>
                        <a:t>Plenary Session for EC and WGs</a:t>
                      </a:r>
                      <a:endParaRPr b="1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Rectorate Building - Doctorate Hall</a:t>
                      </a:r>
                      <a:endParaRPr sz="1600" u="none" cap="none" strike="noStrike"/>
                    </a:p>
                  </a:txBody>
                  <a:tcPr marT="0" marB="0" marR="68575" marL="68575"/>
                </a:tc>
              </a:tr>
              <a:tr h="3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11:15 – 11:30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Coffee Break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Lobby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cs-CZ" sz="1600" u="sng" cap="none" strike="noStrike"/>
                        <a:t>11:30– 12:30</a:t>
                      </a:r>
                      <a:endParaRPr b="1" i="0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cs-CZ" sz="1600" u="sng" cap="none" strike="noStrike"/>
                        <a:t>  WG meetings</a:t>
                      </a:r>
                      <a:endParaRPr b="1" i="0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Rectorate Building - Doctorate Hall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12:30 – 13:45 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Lunch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- Professor’s House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17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13:50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Meeting time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In Front of Istanbul University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sng" cap="none" strike="noStrike"/>
                        <a:t>14:00 – 15:30</a:t>
                      </a:r>
                      <a:endParaRPr b="1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sng" cap="none" strike="noStrike"/>
                        <a:t> WG meetings</a:t>
                      </a:r>
                      <a:endParaRPr b="1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15:30 – 15:45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Coffee Break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357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sng" cap="none" strike="noStrike"/>
                        <a:t>15:45 – 18:00</a:t>
                      </a:r>
                      <a:endParaRPr b="1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sng" cap="none" strike="noStrike"/>
                        <a:t> WG meetings</a:t>
                      </a:r>
                      <a:endParaRPr b="1" sz="1600" u="sng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35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19:20 – 23:30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Social Dinner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Cruise – Turkish Night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The Shuttle will be in front of the hotel by 19:30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ctrTitle"/>
          </p:nvPr>
        </p:nvSpPr>
        <p:spPr>
          <a:xfrm>
            <a:off x="1524000" y="1122363"/>
            <a:ext cx="9144000" cy="4778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cs-CZ" sz="3600"/>
              <a:t>Programme – Saturday, 10th December 2022</a:t>
            </a:r>
            <a:endParaRPr/>
          </a:p>
        </p:txBody>
      </p:sp>
      <p:sp>
        <p:nvSpPr>
          <p:cNvPr id="105" name="Google Shape;105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descr="metin içeren bir resim&#10;&#10;Açıklama otomatik olarak oluşturuldu" id="106" name="Google Shape;10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0" name="Google Shape;110;p3"/>
          <p:cNvGraphicFramePr/>
          <p:nvPr/>
        </p:nvGraphicFramePr>
        <p:xfrm>
          <a:off x="1045029" y="16002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{D7F05082-5D27-4C61-99CD-7FC35C635986}</a:tableStyleId>
              </a:tblPr>
              <a:tblGrid>
                <a:gridCol w="2241275"/>
                <a:gridCol w="3257800"/>
                <a:gridCol w="4316300"/>
              </a:tblGrid>
              <a:tr h="233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09:30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Meeting time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In Front of Halı Hotel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233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09:50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Meeting time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In Front of Istanbul University Main Gate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10:00 – 11:30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WG meetings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/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11:30 – 11:45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Coffee Break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11:45 – 13:00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 WG meetings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532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13:00 – 14:00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Lunch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14:00 - 16:00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WG meetings/</a:t>
                      </a:r>
                      <a:endParaRPr b="1"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presentations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16:00 – 16:15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Coffee Break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16:15 – 16:45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Plenary Session </a:t>
                      </a:r>
                      <a:endParaRPr b="1"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for EC and WGs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16:45 – 18:15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-CZ" sz="1600" u="none" cap="none" strike="noStrike"/>
                        <a:t>EC meeting</a:t>
                      </a:r>
                      <a:endParaRPr b="1"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Istanbul University 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Kongre ve Kültür Merkezi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  <a:tr h="466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19:00 – 22:00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Social Dinner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Faros Restaurant</a:t>
                      </a:r>
                      <a:endParaRPr sz="16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https://www.farosoldcity.com/</a:t>
                      </a:r>
                      <a:endParaRPr sz="16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/>
          <p:nvPr>
            <p:ph type="ctrTitle"/>
          </p:nvPr>
        </p:nvSpPr>
        <p:spPr>
          <a:xfrm>
            <a:off x="1524000" y="1122363"/>
            <a:ext cx="9144000" cy="24796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b="1" sz="3600"/>
          </a:p>
        </p:txBody>
      </p:sp>
      <p:sp>
        <p:nvSpPr>
          <p:cNvPr id="116" name="Google Shape;116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descr="metin içeren bir resim&#10;&#10;Açıklama otomatik olarak oluşturuldu" id="117" name="Google Shape;11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1" name="Google Shape;121;p4"/>
          <p:cNvGraphicFramePr/>
          <p:nvPr/>
        </p:nvGraphicFramePr>
        <p:xfrm>
          <a:off x="914400" y="11223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{D7F05082-5D27-4C61-99CD-7FC35C635986}</a:tableStyleId>
              </a:tblPr>
              <a:tblGrid>
                <a:gridCol w="919000"/>
                <a:gridCol w="7065800"/>
                <a:gridCol w="2297525"/>
              </a:tblGrid>
              <a:tr h="385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u="none" cap="none" strike="noStrike"/>
                        <a:t>WG Nr.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Title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Person in Charge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533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Knowledge (and Attitutes) of Young People About Civil Society, Citizenship and European Values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Alistair Ross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533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Conneting Europe: Virtual and Digital Citizenship in Education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Beata Krzywosz-Rynkiewicz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European Values and Teaching Global Responsibility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Jana Stará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Populism and its Impact on Young People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Chris Gifford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Learning from the Past: History, Citizenship, and European Values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Hugo Verkest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Doctoral Students Workshop and Conference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Márta Fülöp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strike="sngStrike"/>
                        <a:t>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strike="sngStrike"/>
                        <a:t>Early Career Academics</a:t>
                      </a:r>
                      <a:endParaRPr sz="1600" strike="sng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 strike="sngStrike"/>
                        <a:t>Vanja Lozic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Young Citizens on the Margins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Julie Spintkourakis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Tomorrow´s European Leaders: Citizenship Education and Social Action</a:t>
                      </a:r>
                      <a:endParaRPr sz="1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Andrew Mycock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63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Citizenship and Education in Times of Social Isolation (Parent´s Role)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Monica Oprescu</a:t>
                      </a:r>
                      <a:endParaRPr sz="16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ctrTitle"/>
          </p:nvPr>
        </p:nvSpPr>
        <p:spPr>
          <a:xfrm>
            <a:off x="1524000" y="1122363"/>
            <a:ext cx="9144000" cy="24796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t/>
            </a:r>
            <a:endParaRPr b="1" sz="3600"/>
          </a:p>
        </p:txBody>
      </p:sp>
      <p:sp>
        <p:nvSpPr>
          <p:cNvPr id="127" name="Google Shape;12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descr="metin içeren bir resim&#10;&#10;Açıklama otomatik olarak oluşturuldu" id="128" name="Google Shape;12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2" name="Google Shape;132;p5"/>
          <p:cNvGraphicFramePr/>
          <p:nvPr/>
        </p:nvGraphicFramePr>
        <p:xfrm>
          <a:off x="914400" y="11223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{D7F05082-5D27-4C61-99CD-7FC35C635986}</a:tableStyleId>
              </a:tblPr>
              <a:tblGrid>
                <a:gridCol w="1122575"/>
                <a:gridCol w="8631025"/>
              </a:tblGrid>
              <a:tr h="375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WG Nr.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Project Outputs (responsible person Mr. Stan Bohačík)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584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94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strike="sngStrike"/>
                        <a:t>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strike="sngStrike"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51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/>
                        <a:t>10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cs-CZ" sz="1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Case Book, HandBook, Guidelines for Teachers, </a:t>
                      </a:r>
                      <a:r>
                        <a:rPr lang="cs-CZ" sz="1400"/>
                        <a:t>Publication Activities of members (if applicable)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etin içeren bir resim&#10;&#10;Açıklama otomatik olarak oluşturuldu" id="137" name="Google Shape;13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6"/>
          <p:cNvSpPr txBox="1"/>
          <p:nvPr/>
        </p:nvSpPr>
        <p:spPr>
          <a:xfrm>
            <a:off x="1188725" y="1919925"/>
            <a:ext cx="94476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DELIVERABLES I.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1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 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(CiCea responsible for the Core of Database)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originally 2020, postponed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Description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range of information sources including secondary data, case studies, research outputs, PhDs (in progress, completed)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drawn from Universities and other (national) registers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 research methodology guidelines and concepts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2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Proceedings of Abstracts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 once</a:t>
            </a:r>
            <a:r>
              <a:rPr lang="cs-CZ" sz="12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(2022),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awaiting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related to the Network International Conferences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Description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the abstracts of the conference contributions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published online on the Network’s website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3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report of the Network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 progress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related to the Network International Conferences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Description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of the research realised within the project described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evaluation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 for further steps in the area of the research activities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/>
          <p:nvPr>
            <p:ph type="ctrTitle"/>
          </p:nvPr>
        </p:nvSpPr>
        <p:spPr>
          <a:xfrm>
            <a:off x="1524000" y="893773"/>
            <a:ext cx="9144000" cy="68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b="1" lang="cs-CZ" sz="2060">
                <a:solidFill>
                  <a:srgbClr val="FF0000"/>
                </a:solidFill>
              </a:rPr>
              <a:t>Current state of progress of outputs</a:t>
            </a:r>
            <a:endParaRPr b="1" sz="206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cs-CZ" sz="1460">
                <a:solidFill>
                  <a:srgbClr val="000000"/>
                </a:solidFill>
              </a:rPr>
              <a:t>(according to Mr. Stan Bohačík's report from December 7, 20022)</a:t>
            </a:r>
            <a:endParaRPr sz="146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etin içeren bir resim&#10;&#10;Açıklama otomatik olarak oluşturuldu" id="147" name="Google Shape;14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7"/>
          <p:cNvSpPr txBox="1"/>
          <p:nvPr/>
        </p:nvSpPr>
        <p:spPr>
          <a:xfrm>
            <a:off x="1172650" y="969975"/>
            <a:ext cx="9266700" cy="5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DELIVERABLES II.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4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CaseBook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the project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Description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practice across EU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transnational best practice studies in the field of citizenship education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enhancement of the knowledge of teachers as well as students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available online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5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HandBook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the project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Description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results-based publication (e-book)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dedicated to general public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of the basic information about Europeanism, active European citizenship, EU and its institutional frame, etc.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enhancement of the knowledge in the field of citizenship education in the context of European values.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Funny way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6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Guidelines for Teachers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end of the project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Description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 of the project research results into the educational practice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efficient tool to present a contemporary cross-country view in the field of citizenship education, European values and their mutual context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suitable for all degrees of education (primary schools, high-schools and universities)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explanation of the substance of concerned topics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etin içeren bir resim&#10;&#10;Açıklama otomatik olarak oluşturuldu" id="156" name="Google Shape;15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9524" y="279719"/>
            <a:ext cx="2773680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8"/>
          <p:cNvSpPr txBox="1"/>
          <p:nvPr/>
        </p:nvSpPr>
        <p:spPr>
          <a:xfrm>
            <a:off x="2240251" y="1212450"/>
            <a:ext cx="73452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ACTIVITIES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Activity 1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Research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Done by WG 1 – Research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beginning of the project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Results		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Research report of the Network (yearly, online)</a:t>
            </a:r>
            <a:endParaRPr sz="1200"/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Handbook (at the end of the implemetation, online</a:t>
            </a:r>
            <a:endParaRPr sz="1200"/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Guidelines for teachers (at the end of the implemetation, online)</a:t>
            </a:r>
            <a:endParaRPr sz="1200"/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Publication activity of WG 1 - Research memebers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Activity 2		</a:t>
            </a: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 Research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FF9300"/>
                </a:solidFill>
                <a:latin typeface="Calibri"/>
                <a:ea typeface="Calibri"/>
                <a:cs typeface="Calibri"/>
                <a:sym typeface="Calibri"/>
              </a:rPr>
              <a:t>Ongoing</a:t>
            </a:r>
            <a:r>
              <a:rPr lang="cs-CZ" sz="12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ETD			</a:t>
            </a: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the end of the project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Results	 	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Proceedings of Abstracts, </a:t>
            </a:r>
            <a:endParaRPr sz="1200"/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Research reports </a:t>
            </a:r>
            <a:endParaRPr sz="1200"/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Case Book of the Best Practice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Handbook </a:t>
            </a:r>
            <a:endParaRPr sz="1200"/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Guidelines for Teachers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∙"/>
            </a:pPr>
            <a:r>
              <a:rPr lang="cs-CZ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Publication activity of WG 1 - Research memebers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30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b="0" i="0" lang="cs-CZ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International Journal of Citizenship Teaching and Learning </a:t>
            </a:r>
            <a:endParaRPr sz="1200"/>
          </a:p>
          <a:p>
            <a:pPr indent="-2730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b="0" i="0" lang="cs-CZ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Pedagogika - an educational sciences journal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etin içeren bir resim&#10;&#10;Açıklama otomatik olarak oluşturuldu" id="165" name="Google Shape;16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5141" y="198757"/>
            <a:ext cx="2667811" cy="661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13336" y="259544"/>
            <a:ext cx="2773681" cy="53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504045" y="288609"/>
            <a:ext cx="135636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37412" y="266701"/>
            <a:ext cx="683260" cy="68326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9"/>
          <p:cNvSpPr txBox="1"/>
          <p:nvPr/>
        </p:nvSpPr>
        <p:spPr>
          <a:xfrm>
            <a:off x="1678550" y="1164900"/>
            <a:ext cx="8049900" cy="53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6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PROJECT EVENTS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1x Kick-off seminar &amp; core team meeting</a:t>
            </a:r>
            <a:r>
              <a:rPr b="1" lang="cs-CZ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– PROJECT MEMBERS ONLY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 on-line 2021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2x International conference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 once F2F – 2022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2x Core Team Meeting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– PROJECT MEMBERS ONLY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 on-line 2021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i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a.k.a. Atumn Event 2021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b="1" lang="cs-CZ" sz="1200">
                <a:solidFill>
                  <a:srgbClr val="FF9300"/>
                </a:solidFill>
                <a:latin typeface="Calibri"/>
                <a:ea typeface="Calibri"/>
                <a:cs typeface="Calibri"/>
                <a:sym typeface="Calibri"/>
              </a:rPr>
              <a:t>Ongoing F2F – Istanbul 2022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1x Closing Session &amp; International Conference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3x Spread-off workshop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 once F2F – at the conference 2022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Not processed yet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Steering Committee Meetings</a:t>
            </a:r>
            <a:endParaRPr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 MEMBERS ONLY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On-line &amp; F2F (associated to the particular events)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		on-line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awaiting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49580" lvl="0" marL="44958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F2F	</a:t>
            </a:r>
            <a:r>
              <a:rPr lang="cs-CZ" sz="1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processed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1200">
                <a:solidFill>
                  <a:srgbClr val="FF9300"/>
                </a:solidFill>
                <a:latin typeface="Calibri"/>
                <a:ea typeface="Calibri"/>
                <a:cs typeface="Calibri"/>
                <a:sym typeface="Calibri"/>
              </a:rPr>
              <a:t>ongoing</a:t>
            </a: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awaiting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2022-12-04T20:06:46Z</dcterms:created>
  <dc:creator>Tomáš</dc:creator>
</cp:coreProperties>
</file>